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60" r:id="rId7"/>
    <p:sldId id="276" r:id="rId8"/>
    <p:sldId id="261" r:id="rId9"/>
    <p:sldId id="262" r:id="rId10"/>
    <p:sldId id="275" r:id="rId11"/>
    <p:sldId id="277" r:id="rId12"/>
    <p:sldId id="263" r:id="rId13"/>
    <p:sldId id="278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5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4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27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13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9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1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3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7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3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EFA0F6-1A97-4B04-B2A2-483D68A077B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9EAC4-5F62-40EA-AC30-40B193C17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606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726" y="2235200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MDOT Field </a:t>
            </a:r>
            <a:r>
              <a:rPr lang="en-US" dirty="0">
                <a:solidFill>
                  <a:srgbClr val="FF0000"/>
                </a:solidFill>
              </a:rPr>
              <a:t>Inspection of Load Transfer Assemblies</a:t>
            </a:r>
          </a:p>
        </p:txBody>
      </p:sp>
    </p:spTree>
    <p:extLst>
      <p:ext uri="{BB962C8B-B14F-4D97-AF65-F5344CB8AC3E}">
        <p14:creationId xmlns:p14="http://schemas.microsoft.com/office/powerpoint/2010/main" val="160067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7625"/>
          </a:xfrm>
        </p:spPr>
        <p:txBody>
          <a:bodyPr/>
          <a:lstStyle/>
          <a:p>
            <a:pPr algn="ctr"/>
            <a:r>
              <a:rPr lang="en-US" dirty="0"/>
              <a:t>#4 Continued… Side Support Leg Failures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477795"/>
            <a:ext cx="4869442" cy="3967284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72" y="2477794"/>
            <a:ext cx="5289712" cy="3967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8571">
            <a:off x="7001691" y="3918857"/>
            <a:ext cx="119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Too Short</a:t>
            </a:r>
          </a:p>
        </p:txBody>
      </p:sp>
      <p:sp>
        <p:nvSpPr>
          <p:cNvPr id="7" name="TextBox 6"/>
          <p:cNvSpPr txBox="1"/>
          <p:nvPr/>
        </p:nvSpPr>
        <p:spPr>
          <a:xfrm rot="861612">
            <a:off x="8468872" y="3766861"/>
            <a:ext cx="122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Ideal</a:t>
            </a:r>
          </a:p>
        </p:txBody>
      </p:sp>
    </p:spTree>
    <p:extLst>
      <p:ext uri="{BB962C8B-B14F-4D97-AF65-F5344CB8AC3E}">
        <p14:creationId xmlns:p14="http://schemas.microsoft.com/office/powerpoint/2010/main" val="399695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F7353659-3037-4540-B8A2-29259B67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121" y="2088331"/>
            <a:ext cx="7612273" cy="4195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F1719B-19B3-41EA-BD53-3E13984F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#5 Allowable Basket Length/Width and Tie Wires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DD3A5-3002-4D0D-A188-3B531C01B666}"/>
              </a:ext>
            </a:extLst>
          </p:cNvPr>
          <p:cNvSpPr txBox="1"/>
          <p:nvPr/>
        </p:nvSpPr>
        <p:spPr>
          <a:xfrm>
            <a:off x="654651" y="2088332"/>
            <a:ext cx="3685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13’-4” max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14’-0” slab </a:t>
            </a:r>
            <a:r>
              <a:rPr lang="en-US" dirty="0"/>
              <a:t>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11’-4” max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12’-0” slab </a:t>
            </a:r>
            <a:r>
              <a:rPr lang="en-US" dirty="0"/>
              <a:t>width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22</a:t>
            </a:r>
            <a:r>
              <a:rPr lang="en-US" dirty="0"/>
              <a:t> filler spacer wires for </a:t>
            </a:r>
            <a:r>
              <a:rPr lang="en-US" dirty="0">
                <a:solidFill>
                  <a:srgbClr val="FFFF00"/>
                </a:solidFill>
              </a:rPr>
              <a:t>12’ slab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26</a:t>
            </a:r>
            <a:r>
              <a:rPr lang="en-US" dirty="0"/>
              <a:t> filler spacer wires for </a:t>
            </a:r>
            <a:r>
              <a:rPr lang="en-US" dirty="0">
                <a:solidFill>
                  <a:srgbClr val="FFFF00"/>
                </a:solidFill>
              </a:rPr>
              <a:t>14’ slab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Dowel bars shall be aligned parallel to each other in the assembly on 1’-0” (+/- ½”) centers.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B91B65-2874-480B-998F-AA344FB404D4}"/>
              </a:ext>
            </a:extLst>
          </p:cNvPr>
          <p:cNvCxnSpPr/>
          <p:nvPr/>
        </p:nvCxnSpPr>
        <p:spPr>
          <a:xfrm flipV="1">
            <a:off x="3817152" y="2801186"/>
            <a:ext cx="3596197" cy="240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B07C88-3B1A-4362-85F8-1BAA4B04C142}"/>
              </a:ext>
            </a:extLst>
          </p:cNvPr>
          <p:cNvCxnSpPr>
            <a:cxnSpLocks/>
          </p:cNvCxnSpPr>
          <p:nvPr/>
        </p:nvCxnSpPr>
        <p:spPr>
          <a:xfrm>
            <a:off x="3556129" y="4048597"/>
            <a:ext cx="2130296" cy="4928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080764-567D-482B-B991-02EF39803788}"/>
              </a:ext>
            </a:extLst>
          </p:cNvPr>
          <p:cNvCxnSpPr/>
          <p:nvPr/>
        </p:nvCxnSpPr>
        <p:spPr>
          <a:xfrm>
            <a:off x="3556129" y="4048598"/>
            <a:ext cx="2989707" cy="1749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3F0158-ACFF-476E-85FA-F7FCCE12000F}"/>
              </a:ext>
            </a:extLst>
          </p:cNvPr>
          <p:cNvCxnSpPr/>
          <p:nvPr/>
        </p:nvCxnSpPr>
        <p:spPr>
          <a:xfrm flipV="1">
            <a:off x="3899372" y="2222763"/>
            <a:ext cx="3722159" cy="1323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3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245453"/>
          </a:xfrm>
        </p:spPr>
        <p:txBody>
          <a:bodyPr/>
          <a:lstStyle/>
          <a:p>
            <a:pPr algn="ctr"/>
            <a:r>
              <a:rPr lang="en-US" dirty="0"/>
              <a:t>#5 Allowable Basket Length/Width and Tie Wires (continued)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4651" y="2088332"/>
            <a:ext cx="36855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13’-4” max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14’-0” slab </a:t>
            </a:r>
            <a:r>
              <a:rPr lang="en-US" dirty="0"/>
              <a:t>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11’-4” max </a:t>
            </a:r>
            <a:r>
              <a:rPr lang="en-US" dirty="0"/>
              <a:t>for </a:t>
            </a:r>
            <a:r>
              <a:rPr lang="en-US" dirty="0">
                <a:solidFill>
                  <a:srgbClr val="FFFF00"/>
                </a:solidFill>
              </a:rPr>
              <a:t>12’-0” slab </a:t>
            </a:r>
            <a:r>
              <a:rPr lang="en-US" dirty="0"/>
              <a:t>width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6</a:t>
            </a:r>
            <a:r>
              <a:rPr lang="en-US" dirty="0"/>
              <a:t> tie wires for </a:t>
            </a:r>
            <a:r>
              <a:rPr lang="en-US" dirty="0">
                <a:solidFill>
                  <a:srgbClr val="FFFF00"/>
                </a:solidFill>
              </a:rPr>
              <a:t>12’ slab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7</a:t>
            </a:r>
            <a:r>
              <a:rPr lang="en-US" dirty="0"/>
              <a:t> tie wires for </a:t>
            </a:r>
            <a:r>
              <a:rPr lang="en-US" dirty="0">
                <a:solidFill>
                  <a:srgbClr val="FFFF00"/>
                </a:solidFill>
              </a:rPr>
              <a:t>14’ slab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Tie wires should be located every other dowel 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Dowel bars shall be aligned parallel to each other in the assembly on 1’-0” (+/- ½”) centers.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123" y="2088332"/>
            <a:ext cx="7612272" cy="419576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3938273" y="2177836"/>
            <a:ext cx="3722159" cy="13235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40301" y="2621902"/>
            <a:ext cx="3596197" cy="2400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29162" y="3816766"/>
            <a:ext cx="2131290" cy="2799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629162" y="3816766"/>
            <a:ext cx="2989707" cy="1749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BC38B-50D1-4261-A764-593F95982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6488"/>
          </a:xfrm>
        </p:spPr>
        <p:txBody>
          <a:bodyPr/>
          <a:lstStyle/>
          <a:p>
            <a:pPr algn="ctr"/>
            <a:r>
              <a:rPr lang="en-US" dirty="0"/>
              <a:t>#5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BBE33-DD5C-4908-8798-937CA9E87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33586"/>
            <a:ext cx="3983762" cy="4195481"/>
          </a:xfrm>
        </p:spPr>
        <p:txBody>
          <a:bodyPr/>
          <a:lstStyle/>
          <a:p>
            <a:pPr marL="285750" lvl="0" indent="-285750" defTabSz="9144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  <a:t>Dowel bar length should be between </a:t>
            </a:r>
            <a:r>
              <a:rPr lang="en-US" sz="1800" dirty="0">
                <a:solidFill>
                  <a:srgbClr val="FFFF00"/>
                </a:solidFill>
                <a:ea typeface="+mn-ea"/>
                <a:cs typeface="+mn-cs"/>
              </a:rPr>
              <a:t>17¾” and 19” </a:t>
            </a:r>
            <a:endParaRPr lang="en-US" sz="1800" dirty="0">
              <a:solidFill>
                <a:prstClr val="white"/>
              </a:solidFill>
              <a:ea typeface="+mn-ea"/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ea typeface="+mn-ea"/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ea typeface="+mn-ea"/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white"/>
              </a:solidFill>
              <a:ea typeface="+mn-ea"/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  <a:t>The maximum nominal diameter of the filler spacer wire is </a:t>
            </a:r>
            <a:r>
              <a:rPr lang="en-US" sz="1800" dirty="0">
                <a:solidFill>
                  <a:srgbClr val="FFFF00"/>
                </a:solidFill>
                <a:ea typeface="+mn-ea"/>
                <a:cs typeface="+mn-cs"/>
              </a:rPr>
              <a:t>0.177”</a:t>
            </a: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FFFF00"/>
              </a:solidFill>
              <a:ea typeface="+mn-ea"/>
              <a:cs typeface="+mn-cs"/>
            </a:endParaRPr>
          </a:p>
          <a:p>
            <a:pPr marL="285750" lvl="0" indent="-285750" defTabSz="9144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  <a:t>Minimum width of basket should be </a:t>
            </a:r>
            <a:r>
              <a:rPr lang="en-US" sz="1800" dirty="0">
                <a:solidFill>
                  <a:srgbClr val="FFFF00"/>
                </a:solidFill>
                <a:ea typeface="+mn-ea"/>
                <a:cs typeface="+mn-cs"/>
              </a:rPr>
              <a:t>1’-7” </a:t>
            </a:r>
            <a: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  <a:t>(</a:t>
            </a:r>
            <a:r>
              <a:rPr lang="en-US" sz="1800" dirty="0">
                <a:solidFill>
                  <a:srgbClr val="FFFF00"/>
                </a:solidFill>
                <a:ea typeface="+mn-ea"/>
                <a:cs typeface="+mn-cs"/>
              </a:rPr>
              <a:t>19”</a:t>
            </a:r>
            <a:r>
              <a:rPr lang="en-US" sz="1800" dirty="0">
                <a:solidFill>
                  <a:srgbClr val="FFFFFF"/>
                </a:solidFill>
                <a:ea typeface="+mn-ea"/>
                <a:cs typeface="+mn-cs"/>
              </a:rPr>
              <a:t>).</a:t>
            </a:r>
            <a:endParaRPr lang="en-US" sz="1800" dirty="0">
              <a:solidFill>
                <a:prstClr val="white"/>
              </a:solidFill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F50A3-0A81-4889-80B2-EC42590D9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1833586"/>
            <a:ext cx="6329178" cy="362936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A0E49E-1C0C-48C7-9D4C-9DEBA562CAD1}"/>
              </a:ext>
            </a:extLst>
          </p:cNvPr>
          <p:cNvCxnSpPr>
            <a:cxnSpLocks/>
          </p:cNvCxnSpPr>
          <p:nvPr/>
        </p:nvCxnSpPr>
        <p:spPr>
          <a:xfrm>
            <a:off x="4171950" y="3730628"/>
            <a:ext cx="3038475" cy="3079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5BD963-D0F3-412C-858C-EF89279C7915}"/>
              </a:ext>
            </a:extLst>
          </p:cNvPr>
          <p:cNvCxnSpPr>
            <a:cxnSpLocks/>
          </p:cNvCxnSpPr>
          <p:nvPr/>
        </p:nvCxnSpPr>
        <p:spPr>
          <a:xfrm flipV="1">
            <a:off x="4171950" y="3629025"/>
            <a:ext cx="3038475" cy="10160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4AD40A-23B9-451A-9B78-65893B389C97}"/>
              </a:ext>
            </a:extLst>
          </p:cNvPr>
          <p:cNvCxnSpPr>
            <a:cxnSpLocks/>
          </p:cNvCxnSpPr>
          <p:nvPr/>
        </p:nvCxnSpPr>
        <p:spPr>
          <a:xfrm>
            <a:off x="3601616" y="4805265"/>
            <a:ext cx="4818484" cy="1191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C9573F-83D1-4CE8-9727-6653485AF33A}"/>
              </a:ext>
            </a:extLst>
          </p:cNvPr>
          <p:cNvCxnSpPr>
            <a:cxnSpLocks/>
          </p:cNvCxnSpPr>
          <p:nvPr/>
        </p:nvCxnSpPr>
        <p:spPr>
          <a:xfrm flipV="1">
            <a:off x="3876675" y="2124075"/>
            <a:ext cx="4438650" cy="1248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03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8294"/>
          </a:xfrm>
        </p:spPr>
        <p:txBody>
          <a:bodyPr/>
          <a:lstStyle/>
          <a:p>
            <a:pPr algn="ctr"/>
            <a:r>
              <a:rPr lang="en-US" dirty="0"/>
              <a:t>#5 Continued…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8472" y="1857035"/>
            <a:ext cx="6354251" cy="3629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11" y="1857035"/>
            <a:ext cx="38885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Dowel bar length should be between </a:t>
            </a:r>
            <a:r>
              <a:rPr lang="en-US" dirty="0">
                <a:solidFill>
                  <a:srgbClr val="FFFF00"/>
                </a:solidFill>
              </a:rPr>
              <a:t>17¾” and 19”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maximum nominal diameter of the tie wire is </a:t>
            </a:r>
            <a:r>
              <a:rPr lang="en-US" dirty="0">
                <a:solidFill>
                  <a:srgbClr val="FFFF00"/>
                </a:solidFill>
              </a:rPr>
              <a:t>0.177”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Minimum width of basket should be </a:t>
            </a:r>
            <a:r>
              <a:rPr lang="en-US" dirty="0">
                <a:solidFill>
                  <a:srgbClr val="FFFF00"/>
                </a:solidFill>
              </a:rPr>
              <a:t>1’-7” </a:t>
            </a:r>
            <a:r>
              <a:rPr lang="en-US" dirty="0"/>
              <a:t>(</a:t>
            </a:r>
            <a:r>
              <a:rPr lang="en-US" dirty="0">
                <a:solidFill>
                  <a:srgbClr val="FFFF00"/>
                </a:solidFill>
              </a:rPr>
              <a:t>19”</a:t>
            </a:r>
            <a:r>
              <a:rPr lang="en-US" dirty="0">
                <a:solidFill>
                  <a:srgbClr val="FFFFFF"/>
                </a:solidFill>
              </a:rPr>
              <a:t>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2833" y="3648269"/>
            <a:ext cx="2360645" cy="1772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02833" y="3424335"/>
            <a:ext cx="2313991" cy="223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37314" y="2062065"/>
            <a:ext cx="2995127" cy="93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01616" y="4805265"/>
            <a:ext cx="4198776" cy="1026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59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6955"/>
          </a:xfrm>
        </p:spPr>
        <p:txBody>
          <a:bodyPr/>
          <a:lstStyle/>
          <a:p>
            <a:pPr algn="ctr"/>
            <a:r>
              <a:rPr lang="en-US" dirty="0"/>
              <a:t>#6 Welds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wire intersections are to be Arc or Resistance welded.</a:t>
            </a:r>
          </a:p>
          <a:p>
            <a:r>
              <a:rPr lang="en-US" dirty="0"/>
              <a:t>Some examples of bad welds are as followed:</a:t>
            </a:r>
          </a:p>
        </p:txBody>
      </p:sp>
    </p:spTree>
    <p:extLst>
      <p:ext uri="{BB962C8B-B14F-4D97-AF65-F5344CB8AC3E}">
        <p14:creationId xmlns:p14="http://schemas.microsoft.com/office/powerpoint/2010/main" val="372920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0931"/>
          </a:xfrm>
        </p:spPr>
        <p:txBody>
          <a:bodyPr/>
          <a:lstStyle/>
          <a:p>
            <a:pPr algn="ctr"/>
            <a:r>
              <a:rPr lang="en-US" dirty="0"/>
              <a:t>Bad weld on tie bar to top spacer wire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40" y="1901621"/>
            <a:ext cx="6991263" cy="4093248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2845837" y="2062065"/>
            <a:ext cx="2453951" cy="170750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36506" y="2052735"/>
            <a:ext cx="2733870" cy="12223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9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Bad weld on support leg to bottom spacer wire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6" y="2052638"/>
            <a:ext cx="7072603" cy="4195762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2985796" y="4217437"/>
            <a:ext cx="2967135" cy="12596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69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0221"/>
          </a:xfrm>
        </p:spPr>
        <p:txBody>
          <a:bodyPr/>
          <a:lstStyle/>
          <a:p>
            <a:pPr algn="ctr"/>
            <a:r>
              <a:rPr lang="en-US" dirty="0"/>
              <a:t>Bad weld on top spacer wire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75" y="1853248"/>
            <a:ext cx="6662057" cy="4632649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4030824" y="3181739"/>
            <a:ext cx="2500605" cy="16701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0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 – Leg Option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778603"/>
            <a:ext cx="6122061" cy="4182874"/>
          </a:xfrm>
          <a:prstGeom prst="rect">
            <a:avLst/>
          </a:prstGeom>
          <a:solidFill>
            <a:srgbClr val="FFFF00"/>
          </a:solidFill>
          <a:ln>
            <a:solidFill>
              <a:srgbClr val="FFFF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306777" y="1778603"/>
            <a:ext cx="43853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Arc or Resistance Welded Only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Top Spacer Wire – </a:t>
            </a:r>
            <a:r>
              <a:rPr lang="en-US" dirty="0">
                <a:solidFill>
                  <a:srgbClr val="FFFF00"/>
                </a:solidFill>
              </a:rPr>
              <a:t>Dia. 0.306”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Wire – </a:t>
            </a:r>
            <a:r>
              <a:rPr lang="en-US" dirty="0">
                <a:solidFill>
                  <a:srgbClr val="FFFF00"/>
                </a:solidFill>
              </a:rPr>
              <a:t>Dia. 0.243”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Bottom Spacer Wire – </a:t>
            </a:r>
            <a:r>
              <a:rPr lang="en-US" dirty="0">
                <a:solidFill>
                  <a:srgbClr val="FFFF00"/>
                </a:solidFill>
              </a:rPr>
              <a:t>Dia. 0.306”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Top &amp; Bottom Spacer Wire allowable length of </a:t>
            </a:r>
            <a:r>
              <a:rPr lang="en-US" dirty="0">
                <a:solidFill>
                  <a:srgbClr val="FFFF00"/>
                </a:solidFill>
              </a:rPr>
              <a:t>1½” (+/- ½”) </a:t>
            </a:r>
            <a:r>
              <a:rPr lang="en-US" dirty="0"/>
              <a:t>from center of the dowel bar.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53543" y="3013788"/>
            <a:ext cx="1156996" cy="9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53543" y="2733869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2980" y="2771191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113176" y="3018453"/>
            <a:ext cx="2267889" cy="6855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65985" y="5222033"/>
            <a:ext cx="1156996" cy="9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53543" y="4948334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35421" y="4948334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13176" y="3704253"/>
            <a:ext cx="2267889" cy="12440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3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 – Leg Option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6122061" cy="4182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6777" y="1778603"/>
            <a:ext cx="43853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Arc or Resistance Welded Only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Top Spacer Wire – </a:t>
            </a:r>
            <a:r>
              <a:rPr lang="en-US" dirty="0">
                <a:solidFill>
                  <a:srgbClr val="FFFF00"/>
                </a:solidFill>
              </a:rPr>
              <a:t>Dia. 0.306”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Wire – </a:t>
            </a:r>
            <a:r>
              <a:rPr lang="en-US" dirty="0">
                <a:solidFill>
                  <a:srgbClr val="FFFF00"/>
                </a:solidFill>
              </a:rPr>
              <a:t>Dia. 0.243”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Bottom Spacer Wire – </a:t>
            </a:r>
            <a:r>
              <a:rPr lang="en-US" dirty="0">
                <a:solidFill>
                  <a:srgbClr val="FFFF00"/>
                </a:solidFill>
              </a:rPr>
              <a:t>Dia. 0.306”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Top &amp; Bottom Spacer Wire allowable length of </a:t>
            </a:r>
            <a:r>
              <a:rPr lang="en-US" dirty="0">
                <a:solidFill>
                  <a:srgbClr val="FFFF00"/>
                </a:solidFill>
              </a:rPr>
              <a:t>1½” (+/- ½”) </a:t>
            </a:r>
            <a:r>
              <a:rPr lang="en-US" dirty="0"/>
              <a:t>from center of the dowel bar.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853543" y="2873829"/>
            <a:ext cx="1156996" cy="9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65985" y="2607906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5421" y="2607906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13176" y="2883159"/>
            <a:ext cx="2267890" cy="8208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65985" y="5222033"/>
            <a:ext cx="1156996" cy="9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3543" y="4948334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35421" y="4948334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13176" y="3704253"/>
            <a:ext cx="2267890" cy="140031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96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 – Leg Option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8"/>
            <a:ext cx="6122061" cy="4179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6777" y="1778603"/>
            <a:ext cx="438538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Arc or Resistance Welded Only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Top Spacer Wire – </a:t>
            </a:r>
            <a:r>
              <a:rPr lang="en-US" dirty="0">
                <a:solidFill>
                  <a:srgbClr val="FFFF00"/>
                </a:solidFill>
              </a:rPr>
              <a:t>Dia. 0.306”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Wire – </a:t>
            </a:r>
            <a:r>
              <a:rPr lang="en-US" dirty="0">
                <a:solidFill>
                  <a:srgbClr val="FFFF00"/>
                </a:solidFill>
              </a:rPr>
              <a:t>Dia. 0.243”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Bottom Spacer Wire – </a:t>
            </a:r>
            <a:r>
              <a:rPr lang="en-US" dirty="0">
                <a:solidFill>
                  <a:srgbClr val="FFFF00"/>
                </a:solidFill>
              </a:rPr>
              <a:t>Dia. 0.306”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Top &amp; Bottom Spacer Wire allowable length of </a:t>
            </a:r>
            <a:r>
              <a:rPr lang="en-US" dirty="0">
                <a:solidFill>
                  <a:srgbClr val="FFFF00"/>
                </a:solidFill>
              </a:rPr>
              <a:t>1½” (+/- ½”) </a:t>
            </a:r>
            <a:r>
              <a:rPr lang="en-US" dirty="0"/>
              <a:t>from center of the dowel bar.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53543" y="2761861"/>
            <a:ext cx="1156996" cy="9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53543" y="2472611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35421" y="2472611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125616" y="2761861"/>
            <a:ext cx="2255450" cy="9421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878425" y="4640140"/>
            <a:ext cx="1156996" cy="9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3543" y="4388213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35421" y="4397543"/>
            <a:ext cx="0" cy="503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25616" y="3704036"/>
            <a:ext cx="2282362" cy="9361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2270"/>
          </a:xfrm>
        </p:spPr>
        <p:txBody>
          <a:bodyPr/>
          <a:lstStyle/>
          <a:p>
            <a:pPr algn="ctr"/>
            <a:r>
              <a:rPr lang="en-US" dirty="0"/>
              <a:t>#1 Frame Rail Wire Tolerance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42" y="1184988"/>
            <a:ext cx="5594349" cy="4195762"/>
          </a:xfrm>
        </p:spPr>
      </p:pic>
      <p:sp>
        <p:nvSpPr>
          <p:cNvPr id="5" name="TextBox 4"/>
          <p:cNvSpPr txBox="1"/>
          <p:nvPr/>
        </p:nvSpPr>
        <p:spPr>
          <a:xfrm>
            <a:off x="727788" y="1436914"/>
            <a:ext cx="3685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support Minimum diameter of </a:t>
            </a:r>
            <a:r>
              <a:rPr lang="en-US" dirty="0">
                <a:solidFill>
                  <a:srgbClr val="FFFF00"/>
                </a:solidFill>
              </a:rPr>
              <a:t>0.243”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&amp; bottom spacer wires can have a minimum diameter of </a:t>
            </a:r>
            <a:r>
              <a:rPr lang="en-US" dirty="0">
                <a:solidFill>
                  <a:srgbClr val="FFFF00"/>
                </a:solidFill>
              </a:rPr>
              <a:t>0.303”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84376" y="1912776"/>
            <a:ext cx="3536302" cy="615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19061" y="2743200"/>
            <a:ext cx="4310743" cy="8677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19061" y="2743200"/>
            <a:ext cx="3377682" cy="13995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71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85617"/>
          </a:xfrm>
        </p:spPr>
        <p:txBody>
          <a:bodyPr/>
          <a:lstStyle/>
          <a:p>
            <a:pPr algn="ctr"/>
            <a:r>
              <a:rPr lang="en-US" dirty="0"/>
              <a:t>#2 Allowable Height of Bar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2" y="3101656"/>
            <a:ext cx="4252460" cy="3189346"/>
          </a:xfrm>
        </p:spPr>
      </p:pic>
      <p:sp>
        <p:nvSpPr>
          <p:cNvPr id="5" name="TextBox 4"/>
          <p:cNvSpPr txBox="1"/>
          <p:nvPr/>
        </p:nvSpPr>
        <p:spPr>
          <a:xfrm>
            <a:off x="3720946" y="1336155"/>
            <a:ext cx="40401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 any leg option, measure from flat surface on ground to center of dowel to determine if dowel is </a:t>
            </a:r>
            <a:r>
              <a:rPr lang="en-US" dirty="0">
                <a:solidFill>
                  <a:srgbClr val="FFFF00"/>
                </a:solidFill>
              </a:rPr>
              <a:t>half the depth of pavement</a:t>
            </a:r>
            <a:r>
              <a:rPr lang="en-US" dirty="0"/>
              <a:t>. Within (</a:t>
            </a:r>
            <a:r>
              <a:rPr lang="en-US" dirty="0">
                <a:solidFill>
                  <a:srgbClr val="FFFF00"/>
                </a:solidFill>
              </a:rPr>
              <a:t>+/- ½”</a:t>
            </a:r>
            <a:r>
              <a:rPr lang="en-US" dirty="0"/>
              <a:t>)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634" y="1680808"/>
            <a:ext cx="2624092" cy="335902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567127" y="2175454"/>
            <a:ext cx="2537926" cy="27851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567127" y="2175454"/>
            <a:ext cx="2267339" cy="69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407298" y="2175454"/>
            <a:ext cx="1580305" cy="1958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2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#2 Continued…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5" y="3257742"/>
            <a:ext cx="5654351" cy="33636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713585" y="2435290"/>
            <a:ext cx="196673" cy="23607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10258" y="2435290"/>
            <a:ext cx="4775079" cy="23607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0384" y="2062065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Dowel bars should be aligned within ¼” for the entire length of the bar.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8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4278"/>
          </a:xfrm>
        </p:spPr>
        <p:txBody>
          <a:bodyPr/>
          <a:lstStyle/>
          <a:p>
            <a:pPr algn="ctr"/>
            <a:r>
              <a:rPr lang="en-US" dirty="0"/>
              <a:t>#3 Support Wire Radius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37" y="3349907"/>
            <a:ext cx="4594945" cy="3392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713" y="1670179"/>
            <a:ext cx="4058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gaps are in excess of the </a:t>
            </a:r>
            <a:r>
              <a:rPr lang="en-US" dirty="0">
                <a:solidFill>
                  <a:srgbClr val="FFFF00"/>
                </a:solidFill>
              </a:rPr>
              <a:t>3/16” tolerance</a:t>
            </a:r>
            <a:r>
              <a:rPr lang="en-US" dirty="0"/>
              <a:t> in our Standard Plan.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907" y="3349907"/>
            <a:ext cx="4208107" cy="3392286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73907" y="1283772"/>
            <a:ext cx="4511976" cy="193935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23322" y="2416629"/>
            <a:ext cx="5159829" cy="216470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23322" y="2416629"/>
            <a:ext cx="585687" cy="14649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26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32270"/>
          </a:xfrm>
        </p:spPr>
        <p:txBody>
          <a:bodyPr/>
          <a:lstStyle/>
          <a:p>
            <a:pPr algn="ctr"/>
            <a:r>
              <a:rPr lang="en-US" dirty="0"/>
              <a:t>#4 Side Support Leg Tolerance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5379" y="1885317"/>
            <a:ext cx="4208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top of the bottom spacer wire</a:t>
            </a:r>
            <a:r>
              <a:rPr lang="en-US" dirty="0"/>
              <a:t> to the </a:t>
            </a:r>
            <a:r>
              <a:rPr lang="en-US" u="sng" dirty="0"/>
              <a:t>bottom of the support wire</a:t>
            </a:r>
            <a:r>
              <a:rPr lang="en-US" dirty="0"/>
              <a:t> should be a </a:t>
            </a:r>
            <a:r>
              <a:rPr lang="en-US" dirty="0">
                <a:solidFill>
                  <a:srgbClr val="FFFF00"/>
                </a:solidFill>
              </a:rPr>
              <a:t>minimum of 3/8” </a:t>
            </a:r>
            <a:r>
              <a:rPr lang="en-US" dirty="0"/>
              <a:t>and a </a:t>
            </a:r>
            <a:r>
              <a:rPr lang="en-US" dirty="0">
                <a:solidFill>
                  <a:srgbClr val="FFFF00"/>
                </a:solidFill>
              </a:rPr>
              <a:t>maximum 1/2”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side support legs can extend slightly past the bottom spacer wire but </a:t>
            </a:r>
            <a:r>
              <a:rPr lang="en-US" dirty="0">
                <a:solidFill>
                  <a:srgbClr val="FFFF00"/>
                </a:solidFill>
              </a:rPr>
              <a:t>not in excess </a:t>
            </a:r>
            <a:r>
              <a:rPr lang="en-US" dirty="0"/>
              <a:t>of </a:t>
            </a:r>
            <a:r>
              <a:rPr lang="en-US" dirty="0">
                <a:solidFill>
                  <a:srgbClr val="FFFF00"/>
                </a:solidFill>
              </a:rPr>
              <a:t>3/16”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939" y="1992632"/>
            <a:ext cx="2636384" cy="34689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147584" y="2359676"/>
            <a:ext cx="3090725" cy="27609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348472" y="2098418"/>
            <a:ext cx="2869175" cy="27963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627984" y="2098419"/>
            <a:ext cx="720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09862" y="2359676"/>
            <a:ext cx="1272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96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4480</TotalTime>
  <Words>602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MDOT Field Inspection of Load Transfer Assemblies</vt:lpstr>
      <vt:lpstr>U – Leg Option</vt:lpstr>
      <vt:lpstr>J – Leg Option </vt:lpstr>
      <vt:lpstr>V – Leg Option </vt:lpstr>
      <vt:lpstr>#1 Frame Rail Wire Tolerance</vt:lpstr>
      <vt:lpstr>#2 Allowable Height of Bar</vt:lpstr>
      <vt:lpstr>#2 Continued…</vt:lpstr>
      <vt:lpstr>#3 Support Wire Radius</vt:lpstr>
      <vt:lpstr>#4 Side Support Leg Tolerance </vt:lpstr>
      <vt:lpstr>#4 Continued… Side Support Leg Failures </vt:lpstr>
      <vt:lpstr>#5 Allowable Basket Length/Width and Tie Wires</vt:lpstr>
      <vt:lpstr>#5 Allowable Basket Length/Width and Tie Wires (continued) </vt:lpstr>
      <vt:lpstr>#5 Continued…</vt:lpstr>
      <vt:lpstr>#5 Continued…</vt:lpstr>
      <vt:lpstr>#6 Welds</vt:lpstr>
      <vt:lpstr>Bad weld on tie bar to top spacer wire </vt:lpstr>
      <vt:lpstr>Bad weld on support leg to bottom spacer wire </vt:lpstr>
      <vt:lpstr>Bad weld on top spacer wire</vt:lpstr>
    </vt:vector>
  </TitlesOfParts>
  <Company>State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Dowel Bar Basket Inspection</dc:title>
  <dc:creator>Carey, Luke (MDOT)</dc:creator>
  <cp:lastModifiedBy>McGowan, Richard (MDOT)</cp:lastModifiedBy>
  <cp:revision>47</cp:revision>
  <dcterms:created xsi:type="dcterms:W3CDTF">2016-08-02T14:46:19Z</dcterms:created>
  <dcterms:modified xsi:type="dcterms:W3CDTF">2019-09-18T13:30:03Z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f46dfe0-534f-4c95-815c-5b1af86b9823_Enabled">
    <vt:lpwstr>True</vt:lpwstr>
  </property>
  <property fmtid="{D5CDD505-2E9C-101B-9397-08002B2CF9AE}" pid="3" name="MSIP_Label_2f46dfe0-534f-4c95-815c-5b1af86b9823_SiteId">
    <vt:lpwstr>d5fb7087-3777-42ad-966a-892ef47225d1</vt:lpwstr>
  </property>
  <property fmtid="{D5CDD505-2E9C-101B-9397-08002B2CF9AE}" pid="4" name="MSIP_Label_2f46dfe0-534f-4c95-815c-5b1af86b9823_Owner">
    <vt:lpwstr>McGowanR@michigan.gov</vt:lpwstr>
  </property>
  <property fmtid="{D5CDD505-2E9C-101B-9397-08002B2CF9AE}" pid="5" name="MSIP_Label_2f46dfe0-534f-4c95-815c-5b1af86b9823_SetDate">
    <vt:lpwstr>2019-09-18T13:30:03.7780135Z</vt:lpwstr>
  </property>
  <property fmtid="{D5CDD505-2E9C-101B-9397-08002B2CF9AE}" pid="6" name="MSIP_Label_2f46dfe0-534f-4c95-815c-5b1af86b9823_Name">
    <vt:lpwstr>SOM Public</vt:lpwstr>
  </property>
  <property fmtid="{D5CDD505-2E9C-101B-9397-08002B2CF9AE}" pid="7" name="MSIP_Label_2f46dfe0-534f-4c95-815c-5b1af86b9823_Application">
    <vt:lpwstr>Microsoft Azure Information Protection</vt:lpwstr>
  </property>
  <property fmtid="{D5CDD505-2E9C-101B-9397-08002B2CF9AE}" pid="8" name="MSIP_Label_2f46dfe0-534f-4c95-815c-5b1af86b9823_ActionId">
    <vt:lpwstr>8eda5227-3270-4ff6-9691-5297b4333693</vt:lpwstr>
  </property>
  <property fmtid="{D5CDD505-2E9C-101B-9397-08002B2CF9AE}" pid="9" name="MSIP_Label_2f46dfe0-534f-4c95-815c-5b1af86b9823_Extended_MSFT_Method">
    <vt:lpwstr>Manual</vt:lpwstr>
  </property>
  <property fmtid="{D5CDD505-2E9C-101B-9397-08002B2CF9AE}" pid="10" name="Sensitivity">
    <vt:lpwstr>SOM Public</vt:lpwstr>
  </property>
</Properties>
</file>